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rtel Sans Light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anit" panose="020B0604020202020204" charset="-34"/>
      <p:bold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37" d="100"/>
          <a:sy n="137" d="100"/>
        </p:scale>
        <p:origin x="-78" y="-19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6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26080" y="3675726"/>
            <a:ext cx="731520" cy="1472929"/>
          </a:xfrm>
          <a:prstGeom prst="rect">
            <a:avLst/>
          </a:prstGeom>
          <a:noFill/>
        </p:spPr>
        <p:txBody>
          <a:bodyPr wrap="square" lIns="0" tIns="13062" rIns="0" bIns="13062" rtlCol="0" anchor="ctr" anchorCtr="0">
            <a:spAutoFit/>
          </a:bodyPr>
          <a:lstStyle/>
          <a:p>
            <a:r>
              <a:rPr lang="en-US" sz="9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9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584" y="1463040"/>
            <a:ext cx="12070080" cy="2583180"/>
          </a:xfrm>
        </p:spPr>
        <p:txBody>
          <a:bodyPr>
            <a:noAutofit/>
          </a:bodyPr>
          <a:lstStyle>
            <a:lvl1pPr>
              <a:defRPr sz="86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760" y="4050589"/>
            <a:ext cx="9875520" cy="82296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3760" y="822962"/>
            <a:ext cx="9265920" cy="420623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" y="731521"/>
            <a:ext cx="3413760" cy="621792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32960" y="822961"/>
            <a:ext cx="8046720" cy="5486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27520" y="4889397"/>
            <a:ext cx="731520" cy="1446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9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9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0" y="5120842"/>
            <a:ext cx="5974080" cy="877824"/>
          </a:xfrm>
        </p:spPr>
        <p:txBody>
          <a:bodyPr anchor="ctr"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0" y="2286000"/>
            <a:ext cx="9656064" cy="2820010"/>
          </a:xfrm>
        </p:spPr>
        <p:txBody>
          <a:bodyPr/>
          <a:lstStyle>
            <a:lvl1pPr marL="0" algn="l" defTabSz="1306220" rtl="0" eaLnBrk="1" latinLnBrk="0" hangingPunct="1">
              <a:spcBef>
                <a:spcPct val="0"/>
              </a:spcBef>
              <a:buNone/>
              <a:defRPr lang="en-US" sz="77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150669" y="790042"/>
            <a:ext cx="5237683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8046720" y="790042"/>
            <a:ext cx="5237683" cy="41186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5792" y="794371"/>
            <a:ext cx="5237683" cy="767714"/>
          </a:xfrm>
        </p:spPr>
        <p:txBody>
          <a:bodyPr anchor="ctr">
            <a:noAutofit/>
          </a:bodyPr>
          <a:lstStyle>
            <a:lvl1pPr marL="0" indent="0">
              <a:buNone/>
              <a:defRPr sz="31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0669" y="1645920"/>
            <a:ext cx="5242560" cy="3291840"/>
          </a:xfrm>
        </p:spPr>
        <p:txBody>
          <a:bodyPr anchor="t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794371"/>
            <a:ext cx="5237683" cy="767714"/>
          </a:xfrm>
        </p:spPr>
        <p:txBody>
          <a:bodyPr anchor="ctr">
            <a:noAutofit/>
          </a:bodyPr>
          <a:lstStyle>
            <a:lvl1pPr marL="0" indent="0">
              <a:buNone/>
              <a:defRPr sz="31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46720" y="1645920"/>
            <a:ext cx="5237683" cy="3291840"/>
          </a:xfrm>
        </p:spPr>
        <p:txBody>
          <a:bodyPr anchor="t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90624" y="624230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8448" y="624230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26272" y="2129506"/>
            <a:ext cx="731520" cy="17543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1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822961"/>
            <a:ext cx="6949440" cy="4114800"/>
          </a:xfrm>
        </p:spPr>
        <p:txBody>
          <a:bodyPr anchor="ctr"/>
          <a:lstStyle>
            <a:lvl1pPr>
              <a:defRPr sz="34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0" y="822961"/>
            <a:ext cx="4145280" cy="4114800"/>
          </a:xfrm>
        </p:spPr>
        <p:txBody>
          <a:bodyPr anchor="ctr">
            <a:normAutofit/>
          </a:bodyPr>
          <a:lstStyle>
            <a:lvl1pPr marL="0" indent="0"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50720" y="735331"/>
            <a:ext cx="10728960" cy="305638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120" y="4143656"/>
            <a:ext cx="8046720" cy="864965"/>
          </a:xfrm>
        </p:spPr>
        <p:txBody>
          <a:bodyPr anchor="ctr">
            <a:normAutofit/>
          </a:bodyPr>
          <a:lstStyle>
            <a:lvl1pPr marL="0" indent="0"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96563" y="3997757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2197154" y="1246129"/>
            <a:ext cx="11584992" cy="684838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668957" y="502959"/>
            <a:ext cx="6646166" cy="716873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5244728" y="140226"/>
            <a:ext cx="10366979" cy="570570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3584" y="5852160"/>
            <a:ext cx="12070080" cy="1097280"/>
          </a:xfrm>
          <a:prstGeom prst="rect">
            <a:avLst/>
          </a:prstGeom>
        </p:spPr>
        <p:txBody>
          <a:bodyPr vert="horz" lIns="130622" tIns="65311" rIns="130622" bIns="65311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760" y="822962"/>
            <a:ext cx="9753600" cy="4389119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75520" y="7385686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t"/>
          <a:lstStyle>
            <a:lvl1pPr algn="r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51B3C0BB-B3FB-4707-994D-AB5BBD74F412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6736" y="7385686"/>
            <a:ext cx="7315200" cy="438150"/>
          </a:xfrm>
          <a:prstGeom prst="rect">
            <a:avLst/>
          </a:prstGeom>
        </p:spPr>
        <p:txBody>
          <a:bodyPr vert="horz" lIns="130622" tIns="65311" rIns="130622" bIns="65311" rtlCol="0" anchor="t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736" y="7010400"/>
            <a:ext cx="3413760" cy="365760"/>
          </a:xfrm>
          <a:prstGeom prst="rect">
            <a:avLst/>
          </a:prstGeom>
        </p:spPr>
        <p:txBody>
          <a:bodyPr vert="horz" lIns="130622" tIns="65311" rIns="130622" bIns="13062" rtlCol="0" anchor="b"/>
          <a:lstStyle>
            <a:lvl1pPr algn="l">
              <a:defRPr sz="23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ED6236BE-61CF-4FAB-ACF5-58888B0A04C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3062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91866" indent="-365742" algn="l" defTabSz="130622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3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914354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2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436842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959331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23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351197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808374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3200240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3592106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4049283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35.sv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32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79963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Secure Password Generator (CLI)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03395"/>
            <a:ext cx="7468553" cy="1126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Cryptographically-Secure Python Command-Line Tool</a:t>
            </a:r>
            <a:endParaRPr lang="en-US" sz="3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18617"/>
            <a:ext cx="4224338" cy="528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Installation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4015859"/>
            <a:ext cx="12954952" cy="287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Getting started with the Secure Password Generator is quick and straightforward, allowing you to begin generating strong passwords in minutes.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522946"/>
            <a:ext cx="2613660" cy="6324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621417"/>
            <a:ext cx="4198620" cy="22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5756791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Clone the Repository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37724" y="6128385"/>
            <a:ext cx="4198620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Clone the project repository from GitHub to your local machine.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837724" y="6810375"/>
            <a:ext cx="4198620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clone [repository-url]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5215771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771" y="5621417"/>
            <a:ext cx="4198739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15771" y="5756791"/>
            <a:ext cx="2716411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Navigate to Project Directory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5215771" y="6128385"/>
            <a:ext cx="4198739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Change your current directory to the newly cloned project folder.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5215771" y="6810375"/>
            <a:ext cx="4198739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cd secure-password-generator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9593937" y="5339358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937" y="5621417"/>
            <a:ext cx="4198739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593937" y="5756791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Run the Tool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9593937" y="6128385"/>
            <a:ext cx="4198739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Execute the Python script directly from your terminal.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9593937" y="6810375"/>
            <a:ext cx="4198739" cy="310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passwordgen.py --help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4283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2652951"/>
            <a:ext cx="6399728" cy="1783675"/>
          </a:xfrm>
          <a:prstGeom prst="roundRect">
            <a:avLst>
              <a:gd name="adj" fmla="val 1309"/>
            </a:avLst>
          </a:prstGeom>
          <a:solidFill>
            <a:srgbClr val="2F2B54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19" y="2808446"/>
            <a:ext cx="466725" cy="4667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1569" y="2936677"/>
            <a:ext cx="210026" cy="210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219" y="3430667"/>
            <a:ext cx="1870353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Python-Based CLI Tool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993219" y="3752731"/>
            <a:ext cx="608873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Leverages Python for cross-platform compatibility and ease of development.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392948" y="2652951"/>
            <a:ext cx="6399728" cy="1783675"/>
          </a:xfrm>
          <a:prstGeom prst="roundRect">
            <a:avLst>
              <a:gd name="adj" fmla="val 1309"/>
            </a:avLst>
          </a:prstGeom>
          <a:solidFill>
            <a:srgbClr val="2F2B54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443" y="2808446"/>
            <a:ext cx="466725" cy="4667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76793" y="2936677"/>
            <a:ext cx="210026" cy="210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8443" y="3430667"/>
            <a:ext cx="188404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Cryptographic Security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7548443" y="3752731"/>
            <a:ext cx="6088737" cy="528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Utilizes Python's </a:t>
            </a: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</a:t>
            </a: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module for generating cryptographically strong random numbers.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>
            <a:off x="837724" y="4592122"/>
            <a:ext cx="6399728" cy="1753195"/>
          </a:xfrm>
          <a:prstGeom prst="roundRect">
            <a:avLst>
              <a:gd name="adj" fmla="val 1331"/>
            </a:avLst>
          </a:prstGeom>
          <a:solidFill>
            <a:srgbClr val="2F2B54"/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19" y="4747617"/>
            <a:ext cx="466725" cy="4667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21569" y="4875848"/>
            <a:ext cx="210026" cy="2100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219" y="5369838"/>
            <a:ext cx="2397919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Cross-Platform Compatibility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993219" y="5691902"/>
            <a:ext cx="608873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Functions across Linux, macOS, and Windows terminals, providing broad accessibility.</a:t>
            </a:r>
            <a:endParaRPr lang="en-US" sz="1200" dirty="0"/>
          </a:p>
        </p:txBody>
      </p:sp>
      <p:sp>
        <p:nvSpPr>
          <p:cNvPr id="18" name="Shape 10"/>
          <p:cNvSpPr/>
          <p:nvPr/>
        </p:nvSpPr>
        <p:spPr>
          <a:xfrm>
            <a:off x="7392948" y="4592122"/>
            <a:ext cx="6399728" cy="1753195"/>
          </a:xfrm>
          <a:prstGeom prst="roundRect">
            <a:avLst>
              <a:gd name="adj" fmla="val 1331"/>
            </a:avLst>
          </a:prstGeom>
          <a:solidFill>
            <a:srgbClr val="2F2B54"/>
          </a:solidFill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443" y="4747617"/>
            <a:ext cx="466725" cy="46672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6793" y="4875848"/>
            <a:ext cx="210026" cy="21002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48443" y="5369838"/>
            <a:ext cx="2284214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Zero External Dependencies</a:t>
            </a:r>
            <a:endParaRPr lang="en-US" sz="1400" dirty="0"/>
          </a:p>
        </p:txBody>
      </p:sp>
      <p:sp>
        <p:nvSpPr>
          <p:cNvPr id="22" name="Text 12"/>
          <p:cNvSpPr/>
          <p:nvPr/>
        </p:nvSpPr>
        <p:spPr>
          <a:xfrm>
            <a:off x="7548443" y="5691902"/>
            <a:ext cx="608873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Operates independently, requiring no additional libraries for installation and execution.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2549"/>
            <a:ext cx="3359587" cy="4199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It's Needed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5" y="1187172"/>
            <a:ext cx="6641306" cy="44274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9705" y="5775246"/>
            <a:ext cx="2908221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Weak Passwords Lead to Security Risks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99705" y="6127909"/>
            <a:ext cx="6641306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Weak passwords cause compromised accounts and data breaches. Robust password generation is essential.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08" y="1187172"/>
            <a:ext cx="6641306" cy="61015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7008" y="7449383"/>
            <a:ext cx="4524137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Users Often Reuse or Manually Create Predictable Passwords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97008" y="7802047"/>
            <a:ext cx="6641306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Users often reuse or create predictable passwords for convenience. This dramatically increases vulnerability.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3283" y="8552259"/>
            <a:ext cx="214074" cy="2140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3692" y="8547854"/>
            <a:ext cx="4184333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CLI Tool Allows Fast Generation Directly from Terminal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63692" y="8843367"/>
            <a:ext cx="6262211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Provides immediate, on-demand password creation without leaving the command-line environment.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57956" y="8552259"/>
            <a:ext cx="214074" cy="2140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8364" y="8547854"/>
            <a:ext cx="4490442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Useful for Developers, Sysadmins, Security-Conscious Users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868364" y="8843367"/>
            <a:ext cx="6262330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Tailored for technical users who prioritize security and efficiency in their workflows.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4070"/>
            <a:ext cx="7258526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Features: Comprehensive Customization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190273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6079" y="2081093"/>
            <a:ext cx="3309223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Fully Customizable Password Generation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016079" y="240315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Tailor password complexity and character sets precisely, including length and character inclusion.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7392948" y="190273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71303" y="2081093"/>
            <a:ext cx="389358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Supports Lowercase, Uppercase, Digits, Symbols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71303" y="240315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Choose from lowercase, uppercase, digits, and symbols to increase password strength.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837724" y="323492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6079" y="3413284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 Symbol Sets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16079" y="3735348"/>
            <a:ext cx="604301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Define custom special characters for greater control over password composition.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392948" y="3234928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71303" y="3413284"/>
            <a:ext cx="4303871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Exclude Characters &amp; Remove Ambiguous Characters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71303" y="3735348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Exclude specific characters and remove ambiguous ones (e.g., O/0, I/l/1) for better readability.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37724" y="458664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16079" y="4765000"/>
            <a:ext cx="4288631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 At Least One of Each Chosen Character Class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16079" y="5087064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Guarantee passwords contain a mix of selected character types, meeting complex requirements.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392948" y="458664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71303" y="4765000"/>
            <a:ext cx="2851428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No-Repeat Mode &amp; URL-Safe Mode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71303" y="5087064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Generate passwords with no duplicate characters (no-repeat mode) or URL-friendly characters (URL-safe mode).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837724" y="591883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16079" y="6097191"/>
            <a:ext cx="2040850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Prefix and Suffix Support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016079" y="6419255"/>
            <a:ext cx="6043017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Add strings at the beginning or end of passwords for branding or identification.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392948" y="5918835"/>
            <a:ext cx="6399728" cy="1176695"/>
          </a:xfrm>
          <a:prstGeom prst="roundRect">
            <a:avLst>
              <a:gd name="adj" fmla="val 198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71303" y="6097191"/>
            <a:ext cx="271081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One or Many Passwords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71303" y="6419255"/>
            <a:ext cx="60430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Produce single passwords or batches of credentials with one command, ideal for bulk account creation.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3860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21374"/>
            <a:ext cx="6357818" cy="2168962"/>
          </a:xfrm>
          <a:prstGeom prst="roundRect">
            <a:avLst>
              <a:gd name="adj" fmla="val 1655"/>
            </a:avLst>
          </a:prstGeom>
          <a:solidFill>
            <a:srgbClr val="2F2B54"/>
          </a:solidFill>
        </p:spPr>
      </p:sp>
      <p:sp>
        <p:nvSpPr>
          <p:cNvPr id="4" name="Text 2"/>
          <p:cNvSpPr/>
          <p:nvPr/>
        </p:nvSpPr>
        <p:spPr>
          <a:xfrm>
            <a:off x="1077039" y="2660690"/>
            <a:ext cx="5861804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Uses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secrets.choice()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and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secrets.randbelow()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163848"/>
            <a:ext cx="5879187" cy="1187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Employs Python's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secrets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module for cryptographically secure random number generation.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421374"/>
            <a:ext cx="6357818" cy="2168962"/>
          </a:xfrm>
          <a:prstGeom prst="roundRect">
            <a:avLst>
              <a:gd name="adj" fmla="val 1655"/>
            </a:avLst>
          </a:prstGeom>
          <a:solidFill>
            <a:srgbClr val="2F2B54"/>
          </a:solidFill>
        </p:spPr>
      </p:sp>
      <p:sp>
        <p:nvSpPr>
          <p:cNvPr id="7" name="Text 5"/>
          <p:cNvSpPr/>
          <p:nvPr/>
        </p:nvSpPr>
        <p:spPr>
          <a:xfrm>
            <a:off x="7674173" y="2660690"/>
            <a:ext cx="5230535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Avoids Python's Insecure </a:t>
            </a:r>
            <a:r>
              <a:rPr lang="en-US" sz="2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random</a:t>
            </a: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163848"/>
            <a:ext cx="58791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Avoids Python's `random` module, which is not suitable for cryptography.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9651"/>
            <a:ext cx="6357818" cy="2161342"/>
          </a:xfrm>
          <a:prstGeom prst="roundRect">
            <a:avLst>
              <a:gd name="adj" fmla="val 1661"/>
            </a:avLst>
          </a:prstGeom>
          <a:solidFill>
            <a:srgbClr val="2F2B54"/>
          </a:solidFill>
        </p:spPr>
      </p:sp>
      <p:sp>
        <p:nvSpPr>
          <p:cNvPr id="10" name="Text 8"/>
          <p:cNvSpPr/>
          <p:nvPr/>
        </p:nvSpPr>
        <p:spPr>
          <a:xfrm>
            <a:off x="1077039" y="5068967"/>
            <a:ext cx="370212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Supports Entropy Calculation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4505"/>
            <a:ext cx="587918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Measures password randomness and unpredictability. Allows users to assess password strength.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9651"/>
            <a:ext cx="6357818" cy="2161342"/>
          </a:xfrm>
          <a:prstGeom prst="roundRect">
            <a:avLst>
              <a:gd name="adj" fmla="val 1661"/>
            </a:avLst>
          </a:prstGeom>
          <a:solidFill>
            <a:srgbClr val="2F2B54"/>
          </a:solidFill>
        </p:spPr>
      </p:sp>
      <p:sp>
        <p:nvSpPr>
          <p:cNvPr id="13" name="Text 11"/>
          <p:cNvSpPr/>
          <p:nvPr/>
        </p:nvSpPr>
        <p:spPr>
          <a:xfrm>
            <a:off x="7674173" y="5068967"/>
            <a:ext cx="508301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Clipboard Integration for Secure Transfer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4505"/>
            <a:ext cx="5879187" cy="11871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Copies passwords to the system clipboard using native tools (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wl-copy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xclip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,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pbcopy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). Minimizes exposure and manual errors.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6830"/>
            <a:ext cx="7090886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Output Formats: Adaptable and Convenient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3699986" y="4213503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Plain Text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4535567"/>
            <a:ext cx="4692729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Simple, unformatted output for quick viewing.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67140" y="4382512"/>
            <a:ext cx="232767" cy="232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22080" y="3356134"/>
            <a:ext cx="278237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JSON (JavaScript Object Notation)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022080" y="3678198"/>
            <a:ext cx="4770596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Structured data output, ideal for programmatic parsing and integration.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14476" y="3489186"/>
            <a:ext cx="232767" cy="232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22080" y="5070872"/>
            <a:ext cx="262056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CSV (Comma-Separated Values)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022080" y="5392936"/>
            <a:ext cx="4770596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Tabular data output, perfect for spreadsheets and databases.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14476" y="5275838"/>
            <a:ext cx="232767" cy="2327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2321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 Commands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90988"/>
            <a:ext cx="3093720" cy="1691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15991"/>
            <a:ext cx="324421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a basic 12-character password: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37724" y="4578072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-l 12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37724" y="5090874"/>
            <a:ext cx="636877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a 16-character password with symbols and no ambiguous characters: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7724" y="5552956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-l 16 -s --no-ambiguous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37724" y="6065758"/>
            <a:ext cx="5550218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 5 passwords, 20 characters long, with a custom symbol set: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37724" y="6527840"/>
            <a:ext cx="12954952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passwordgen -n 5 -l 20 -c "!@#$%^&amp;*"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5859"/>
            <a:ext cx="572523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It Works Internally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060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Builds Character Pool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0159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 pool of eligible characters is created based on user options.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23516" y="3228737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338626"/>
            <a:ext cx="38514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Ensures Required Classes and Constraints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86113"/>
            <a:ext cx="3851434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The tool verifies all specified requirements are met, such as including diverse character types.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434388" y="361449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870133"/>
            <a:ext cx="380630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Uses Secure Shuffle Algorithm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365671"/>
            <a:ext cx="3851434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 cryptographically secure shuffling algorithm rearranges the character pool for randomness and to prevent pattern detection.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48625" y="5825371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24" y="4694158"/>
            <a:ext cx="3851434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Generates Requested Number of Passwords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541645"/>
            <a:ext cx="3851434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Passwords are constructed from the shuffled pool. The process repeats if multiple passwords are requested.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837753" y="5439608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4990"/>
            <a:ext cx="3661053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Structure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15910"/>
            <a:ext cx="2788920" cy="60198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324124" y="3292912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46984" y="3315772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7" name="Text 3"/>
          <p:cNvSpPr/>
          <p:nvPr/>
        </p:nvSpPr>
        <p:spPr>
          <a:xfrm>
            <a:off x="6541413" y="3613785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124819" y="3471267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Root Directory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124819" y="3793331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Main application files, configuration, and documentation.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324124" y="4381976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46984" y="4404836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2" name="Text 8"/>
          <p:cNvSpPr/>
          <p:nvPr/>
        </p:nvSpPr>
        <p:spPr>
          <a:xfrm>
            <a:off x="6541413" y="4702850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124819" y="4560332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Docs/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124819" y="4882396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Usage instructions, examples, and contributing guidelines.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6324124" y="5471041"/>
            <a:ext cx="7468553" cy="933569"/>
          </a:xfrm>
          <a:prstGeom prst="roundRect">
            <a:avLst>
              <a:gd name="adj" fmla="val 2500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346984" y="5493901"/>
            <a:ext cx="622340" cy="887849"/>
          </a:xfrm>
          <a:prstGeom prst="rect">
            <a:avLst/>
          </a:prstGeom>
          <a:solidFill>
            <a:srgbClr val="2F2B54"/>
          </a:solidFill>
        </p:spPr>
      </p:sp>
      <p:sp>
        <p:nvSpPr>
          <p:cNvPr id="17" name="Text 13"/>
          <p:cNvSpPr/>
          <p:nvPr/>
        </p:nvSpPr>
        <p:spPr>
          <a:xfrm>
            <a:off x="6541413" y="5791914"/>
            <a:ext cx="233362" cy="291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7124819" y="5649397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Tests/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124819" y="5971461"/>
            <a:ext cx="6489502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Unit and integration tests for code quality and functionality.</a:t>
            </a:r>
            <a:endParaRPr lang="en-US" sz="1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</TotalTime>
  <Words>722</Words>
  <Application>Microsoft Office PowerPoint</Application>
  <PresentationFormat>Произвольный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Martel Sans Light</vt:lpstr>
      <vt:lpstr>Wingdings</vt:lpstr>
      <vt:lpstr>Consolas</vt:lpstr>
      <vt:lpstr>Calibri</vt:lpstr>
      <vt:lpstr>Kanit</vt:lpstr>
      <vt:lpstr>Kanit Light</vt:lpstr>
      <vt:lpstr>Palatino Linotype</vt:lpstr>
      <vt:lpstr>Базовая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4</cp:revision>
  <dcterms:created xsi:type="dcterms:W3CDTF">2025-12-11T05:47:00Z</dcterms:created>
  <dcterms:modified xsi:type="dcterms:W3CDTF">2025-12-14T14:52:34Z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B78C7939AC794B2B98957E0532FE9028_12</vt:lpwstr>
  </property>
  <property fmtid="{D5CDD505-2E9C-101B-9397-08002B2CF9AE}" pid="3" name="KSOProductBuildVer">
    <vt:lpwstr>1033-12.2.0.23155</vt:lpwstr>
  </property>
</Properties>
</file>